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81"/>
  </p:normalViewPr>
  <p:slideViewPr>
    <p:cSldViewPr snapToGrid="0" snapToObjects="1">
      <p:cViewPr varScale="1">
        <p:scale>
          <a:sx n="115" d="100"/>
          <a:sy n="115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jpg>
</file>

<file path=ppt/media/image21.jpg>
</file>

<file path=ppt/media/image22.tiff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wma>
</file>

<file path=ppt/media/media2.wma>
</file>

<file path=ppt/media/media3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30439-DEE6-6147-977B-608BD3361A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5B712C-82EB-A546-9DA3-D1B6B0859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78EF1-9208-3048-9E70-F5019EA9A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98CFF-5520-E646-95D6-AFC877EE7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D4C3A-282E-E149-B021-A4569B132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61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7B65E-F17A-654C-9915-845D6F780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5D48B4-534C-674E-B524-F11F0BF34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E19B1-CD40-8840-8CCD-120C1F433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9FD83-ACBD-EF41-9AF4-310BFC3DA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1F944-C8BD-C748-B175-B6F8C2D69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46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E2098-B0F9-1043-9D4A-DCF9AA2B6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430CB-FB8A-8148-B8D1-65C0C95FD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B8C78-DE94-3B48-ABB1-7D5DB5B50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84EAF-F96F-AE42-BD41-E742BE1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8C18-6433-524F-9B21-2CFBE39F9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952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BDCBF-D814-0948-B44A-ACE60BB00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3343A-6E10-8B45-BD54-44753CA80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A4FFC-D8AE-F447-B8E7-6C4233EBE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2994-6B65-FD4C-96A3-90832509B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1DA4F-00A9-4A4A-A2E6-A2B567076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8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DCCE-469E-5949-963F-68D4D736E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6323D8-E42C-6548-8D21-8D88A32DC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D5612-D0D2-114B-8902-6C99EA54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D2CDA-9588-4047-AE9B-440466384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99774-9DFE-3240-8606-146D11DA4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498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10140-4174-414A-BA56-5753FA8DF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5FBD0-0843-FE44-9384-0C398EB559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C84406-7217-4A42-A804-95679CCD8B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B1608C-C1AA-1D47-A04E-1FE1736EA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FE8F21-13DF-7249-B44A-6BA81F3C5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B28C2-67BE-5B4F-A703-B0798016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112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E40CE-3CF8-0D47-A5B6-EA61518B9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B9561-FEBF-774D-BB39-E996F44F9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9790B4-DC60-CE4A-9246-6AF5D532A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A07A19-F621-EA47-9FF4-2528A5231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03F68-FD7D-C44C-9858-995195E31F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7C902E-B6A5-B746-A80D-EF94ED716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39CDAD-1B6C-D54A-BE2A-A0EA16C4D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57C20B-B068-5644-8F9A-001D4B9E5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38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745FD-6A06-574E-974F-B197E86D5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0B4CEE-D0ED-6244-9983-F3A7F0D4E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AC9CBA-BC1C-8042-8F81-20A4133EA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FFBD91-5D5E-294D-A0A9-4E7F8D0F4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293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F43F07-B5BC-484A-AA5E-47118AEC0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248058-2BD9-A24F-8A22-4939C4135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3A5AE-F20F-AE46-8A38-5E20EF466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218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45E36-1D9F-9343-A027-1C1511AD1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CA510-BCFC-394A-BFDC-9C57B94ED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3E739-D2D2-4E4C-9F88-1B9279993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56E6F-4F91-4349-AEF0-E04A8C587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7DC4E-4C9E-0343-B145-6325D7CA0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99A2CC-C2A2-FF4E-90E3-D463E4FC7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67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21747-AB36-524A-BFA3-0A4EEB58C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1B64F0-A3A5-064A-8649-E446E19F46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098E35-2DB9-2B43-B545-EA0CB609C4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2C728-1678-A145-9FB3-B58E57FD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31F39F-A7EA-3D4C-B295-FEDAE4D6B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411730-64E9-6D4B-978A-006D461F7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405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452C31-F15E-C945-82DB-4D707BAA3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F7A973-F642-9744-90F8-113EC8AE7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988828-EEF6-6B4F-84F2-BCEC86B08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6FDBB-BE5F-3241-B2AD-DDB8E8783C57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92536-9E4C-A340-954D-2E6A77F26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71C4E-406E-364E-9430-F877BC4DFE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4B544-A6F5-2641-B684-0B90AD932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246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6" Type="http://schemas.openxmlformats.org/officeDocument/2006/relationships/image" Target="../media/image4.png"/><Relationship Id="rId11" Type="http://schemas.openxmlformats.org/officeDocument/2006/relationships/image" Target="../media/image10.png"/><Relationship Id="rId5" Type="http://schemas.openxmlformats.org/officeDocument/2006/relationships/image" Target="../media/image3.png"/><Relationship Id="rId10" Type="http://schemas.openxmlformats.org/officeDocument/2006/relationships/image" Target="../media/image21.jpg"/><Relationship Id="rId4" Type="http://schemas.openxmlformats.org/officeDocument/2006/relationships/image" Target="../media/image2.png"/><Relationship Id="rId9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jp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10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image">
            <a:extLst>
              <a:ext uri="{FF2B5EF4-FFF2-40B4-BE49-F238E27FC236}">
                <a16:creationId xmlns:a16="http://schemas.microsoft.com/office/drawing/2014/main" id="{CBC719E3-9077-43FA-AC10-C7F95A2FFD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8" y="5137"/>
            <a:ext cx="12199025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1FB32D-BA1B-4A35-9225-19FB5217A5F8}"/>
              </a:ext>
            </a:extLst>
          </p:cNvPr>
          <p:cNvSpPr/>
          <p:nvPr/>
        </p:nvSpPr>
        <p:spPr>
          <a:xfrm>
            <a:off x="412594" y="326323"/>
            <a:ext cx="11385395" cy="6390841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36B3D20D-5140-421C-A38D-FE96B0FBA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028941" y="412366"/>
            <a:ext cx="2024111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E9C0801D-F1E1-43E8-9C78-181AC25E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524" y="326323"/>
            <a:ext cx="2024111" cy="1247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82590BF-EA89-4FED-A690-17ABC1C41F79}"/>
              </a:ext>
            </a:extLst>
          </p:cNvPr>
          <p:cNvSpPr/>
          <p:nvPr/>
        </p:nvSpPr>
        <p:spPr>
          <a:xfrm>
            <a:off x="6759276" y="5679870"/>
            <a:ext cx="5020129" cy="6377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28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</a:t>
            </a: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Thanh </a:t>
            </a:r>
            <a:r>
              <a:rPr lang="en-US" sz="28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endParaRPr lang="en-US" sz="2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97E628-B9B3-4FB7-A195-C7E3507CB94B}"/>
              </a:ext>
            </a:extLst>
          </p:cNvPr>
          <p:cNvSpPr/>
          <p:nvPr/>
        </p:nvSpPr>
        <p:spPr>
          <a:xfrm>
            <a:off x="3206217" y="1733530"/>
            <a:ext cx="8417071" cy="12971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4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第</a:t>
            </a:r>
            <a:r>
              <a:rPr lang="en-US" altLang="ja-JP" sz="4400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4</a:t>
            </a:r>
            <a:r>
              <a:rPr lang="ja-JP" altLang="en-US" sz="44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課</a:t>
            </a:r>
            <a:endParaRPr lang="en-US" sz="4400" dirty="0">
              <a:solidFill>
                <a:schemeClr val="tx1"/>
              </a:solidFill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algn="ctr"/>
            <a:r>
              <a:rPr lang="ja-JP" altLang="en-US" sz="44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游明朝" panose="02020400000000000000" pitchFamily="18" charset="-128"/>
                <a:ea typeface="游明朝" panose="02020400000000000000" pitchFamily="18" charset="-128"/>
              </a:rPr>
              <a:t>旅行に行こう</a:t>
            </a:r>
            <a:endParaRPr lang="en-US" sz="4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游明朝" panose="02020400000000000000" pitchFamily="18" charset="-128"/>
              <a:ea typeface="游明朝" panose="02020400000000000000" pitchFamily="18" charset="-128"/>
            </a:endParaRPr>
          </a:p>
        </p:txBody>
      </p:sp>
      <p:pic>
        <p:nvPicPr>
          <p:cNvPr id="26" name="Picture 8" descr="Home Page - FPTU HCM">
            <a:extLst>
              <a:ext uri="{FF2B5EF4-FFF2-40B4-BE49-F238E27FC236}">
                <a16:creationId xmlns:a16="http://schemas.microsoft.com/office/drawing/2014/main" id="{BAB2A5EC-44C8-4918-99E2-04E704440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3046341" y="388786"/>
            <a:ext cx="5511659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BAAF439-1988-7140-A9ED-EEE9792F29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594" y="3076494"/>
            <a:ext cx="6346682" cy="181177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870C09-2C7B-B44F-AAF9-49FA92698A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2594" y="4888267"/>
            <a:ext cx="6346682" cy="14293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F088E9A-7964-F948-AF83-5C502D482B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59276" y="3057795"/>
            <a:ext cx="5020129" cy="260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17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ja-JP" sz="7200" dirty="0">
                <a:solidFill>
                  <a:srgbClr val="FF0000"/>
                </a:solidFill>
                <a:latin typeface="Arial" panose="020B0604020202020204" pitchFamily="34" charset="0"/>
                <a:ea typeface="Kozuka Gothic Pro M" panose="020B0700000000000000" pitchFamily="34" charset="-128"/>
                <a:cs typeface="Arial" panose="020B0604020202020204" pitchFamily="34" charset="0"/>
              </a:rPr>
              <a:t>Ⅴ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ましょう</a:t>
            </a:r>
            <a:endParaRPr lang="vi-VN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83DED47-8C9E-934C-82D2-E50C0EA52C9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A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旅行の日の集合場所は　わかりにくいですね。一緒に行きませんか</a:t>
            </a: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B</a:t>
            </a:r>
            <a:r>
              <a:rPr lang="vi-VN" dirty="0">
                <a:ea typeface="MS PMincho" panose="02020600040205080304" pitchFamily="18" charset="-128"/>
              </a:rPr>
              <a:t>: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はい</a:t>
            </a: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r>
              <a:rPr lang="ja-JP" altLang="en-US" b="1" u="sng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どこで会いましょうか</a:t>
            </a:r>
            <a:r>
              <a:rPr lang="ja-JP" altLang="en-US" b="1" u="sng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A</a:t>
            </a:r>
            <a:r>
              <a:rPr lang="vi-VN" dirty="0">
                <a:ea typeface="MS PMincho" panose="02020600040205080304" pitchFamily="18" charset="-128"/>
              </a:rPr>
              <a:t>: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さくら駅の改札の前はどうですか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B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いいですね。そうしましょう</a:t>
            </a: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821EFB-C58E-6E4D-98B2-F75C91F41A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6917" y="2525123"/>
            <a:ext cx="5131420" cy="417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37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2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  <a:cs typeface="Arial" panose="020B0604020202020204" pitchFamily="34" charset="0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B03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Content Placeholder 12">
            <a:extLst>
              <a:ext uri="{FF2B5EF4-FFF2-40B4-BE49-F238E27FC236}">
                <a16:creationId xmlns:a16="http://schemas.microsoft.com/office/drawing/2014/main" id="{5FCB1D3E-5480-C94E-918A-E29205FE81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11401" y="1784195"/>
            <a:ext cx="4800600" cy="398577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ED6F010-3B73-6440-8E9B-490DB3EE228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2001" y="1784195"/>
            <a:ext cx="4800600" cy="3985778"/>
          </a:xfrm>
          <a:prstGeom prst="rect">
            <a:avLst/>
          </a:prstGeom>
        </p:spPr>
      </p:pic>
      <p:pic>
        <p:nvPicPr>
          <p:cNvPr id="2" name="03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953657" y="59836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605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普通形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し＿＿</a:t>
            </a:r>
            <a:endParaRPr lang="vi-VN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6C7160-FB3A-8245-B675-9FB5AEEFD4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8200" y="3717925"/>
            <a:ext cx="23510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Tôi không đi đâu cả.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94326C-A752-3C43-8F03-4F88FDB648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59288" y="3641726"/>
            <a:ext cx="5537200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わたしは　どこも　行きません。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877FA8-1F0D-3848-9CF1-1A05EC1373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3164" y="2065338"/>
            <a:ext cx="21542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Trời đang mưa.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2AD192-C6C9-5A41-99A8-97571D7238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30713" y="1987551"/>
            <a:ext cx="4464050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雨が　ふっています。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43C9F0-4F3F-A14E-AB89-DE182C8D9C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3164" y="2878138"/>
            <a:ext cx="22256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(Đã) bị cảm.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CA0633-739F-3A49-B013-D350163B34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30713" y="2800351"/>
            <a:ext cx="4494212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かぜを　ひきました。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65A61AD7-14FB-DE49-9D0D-C7430AC18B7C}"/>
              </a:ext>
            </a:extLst>
          </p:cNvPr>
          <p:cNvSpPr/>
          <p:nvPr/>
        </p:nvSpPr>
        <p:spPr>
          <a:xfrm rot="263976">
            <a:off x="1898650" y="4130675"/>
            <a:ext cx="1849438" cy="1079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i="1" dirty="0" err="1"/>
              <a:t>Câu</a:t>
            </a:r>
            <a:r>
              <a:rPr lang="en-US" i="1" dirty="0"/>
              <a:t> </a:t>
            </a:r>
            <a:r>
              <a:rPr lang="en-US" i="1" dirty="0" err="1"/>
              <a:t>diễn</a:t>
            </a:r>
            <a:r>
              <a:rPr lang="en-US" i="1" dirty="0"/>
              <a:t> </a:t>
            </a:r>
          </a:p>
          <a:p>
            <a:pPr algn="ctr">
              <a:defRPr/>
            </a:pPr>
            <a:r>
              <a:rPr lang="en-US" i="1" dirty="0" err="1"/>
              <a:t>đạt</a:t>
            </a:r>
            <a:r>
              <a:rPr lang="en-US" i="1" dirty="0"/>
              <a:t> </a:t>
            </a:r>
            <a:r>
              <a:rPr lang="en-US" i="1" dirty="0" err="1"/>
              <a:t>lý</a:t>
            </a:r>
            <a:r>
              <a:rPr lang="en-US" i="1" dirty="0"/>
              <a:t> do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58C460-55B0-3741-A8A2-8E3C31D763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1288" y="4408489"/>
            <a:ext cx="4464050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雨が　ふっています。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633319E-46D4-FA46-9FE0-6D6CFDBED6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5413" y="4994275"/>
            <a:ext cx="5065712" cy="52228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そして、かぜを　ひきました。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26EBF4-9FA4-4740-AA9D-808095703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1289" y="5589589"/>
            <a:ext cx="6237287" cy="522287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ですから、私は　どこも　行きません。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EE011B0-7A7B-CC45-9865-88393E2553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9164" y="5157788"/>
            <a:ext cx="7559675" cy="138430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雨も　ふっているし、</a:t>
            </a:r>
            <a:endParaRPr lang="en-US" altLang="ja-JP" sz="2800" dirty="0">
              <a:latin typeface="NtMotoyaKyotai" pitchFamily="18" charset="-128"/>
              <a:ea typeface="NtMotoyaKyotai" pitchFamily="18" charset="-128"/>
            </a:endParaRPr>
          </a:p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　　　　　かぜも　ひいたし、</a:t>
            </a:r>
            <a:endParaRPr lang="en-US" altLang="ja-JP" sz="2800" dirty="0">
              <a:latin typeface="NtMotoyaKyotai" pitchFamily="18" charset="-128"/>
              <a:ea typeface="NtMotoyaKyotai" pitchFamily="18" charset="-128"/>
            </a:endParaRPr>
          </a:p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　　　　　　　私は　どこも　行きません。　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455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4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animBg="1"/>
      <p:bldP spid="17" grpId="0"/>
      <p:bldP spid="18" grpId="0" animBg="1"/>
      <p:bldP spid="19" grpId="0"/>
      <p:bldP spid="20" grpId="0" animBg="1"/>
      <p:bldP spid="21" grpId="0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普通形し＿＿</a:t>
            </a:r>
            <a:endParaRPr lang="vi-VN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E0F281E-0F08-564C-BFEA-FA4EBF9B6E10}"/>
              </a:ext>
            </a:extLst>
          </p:cNvPr>
          <p:cNvSpPr/>
          <p:nvPr/>
        </p:nvSpPr>
        <p:spPr>
          <a:xfrm>
            <a:off x="1366508" y="1733087"/>
            <a:ext cx="9360966" cy="489087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6000">
                <a:solidFill>
                  <a:srgbClr val="FFFFFF"/>
                </a:solidFill>
                <a:latin typeface="mikachan-PB" panose="02000600000000000000" pitchFamily="2" charset="-128"/>
                <a:ea typeface="mikachan-PB" panose="02000600000000000000" pitchFamily="2" charset="-128"/>
              </a:rPr>
              <a:t>Ｖ</a:t>
            </a:r>
            <a:endParaRPr lang="en-US" altLang="ja-JP" sz="6000" dirty="0">
              <a:solidFill>
                <a:srgbClr val="FFFFFF"/>
              </a:solidFill>
              <a:latin typeface="mikachan-PB" panose="02000600000000000000" pitchFamily="2" charset="-128"/>
              <a:ea typeface="mikachan-PB" panose="02000600000000000000" pitchFamily="2" charset="-128"/>
            </a:endParaRPr>
          </a:p>
          <a:p>
            <a:pPr>
              <a:defRPr/>
            </a:pPr>
            <a:r>
              <a:rPr lang="en-US" altLang="ja-JP" sz="6000" dirty="0">
                <a:solidFill>
                  <a:srgbClr val="FFFFFF"/>
                </a:solidFill>
                <a:latin typeface="mikachan-PB" panose="02000600000000000000" pitchFamily="2" charset="-128"/>
                <a:ea typeface="mikachan-PB" panose="02000600000000000000" pitchFamily="2" charset="-128"/>
              </a:rPr>
              <a:t>A</a:t>
            </a:r>
            <a:r>
              <a:rPr lang="en-US" altLang="ja-JP" sz="8000" dirty="0">
                <a:solidFill>
                  <a:srgbClr val="FFFFFF"/>
                </a:solidFill>
                <a:latin typeface="mikachan-PB" panose="02000600000000000000" pitchFamily="2" charset="-128"/>
                <a:ea typeface="mikachan-PB" panose="02000600000000000000" pitchFamily="2" charset="-128"/>
              </a:rPr>
              <a:t>-</a:t>
            </a:r>
            <a:r>
              <a:rPr lang="ja-JP" altLang="en-US" sz="6000">
                <a:solidFill>
                  <a:srgbClr val="FFFFFF"/>
                </a:solidFill>
                <a:latin typeface="mikachan-PB" panose="02000600000000000000" pitchFamily="2" charset="-128"/>
                <a:ea typeface="mikachan-PB" panose="02000600000000000000" pitchFamily="2" charset="-128"/>
              </a:rPr>
              <a:t>い</a:t>
            </a:r>
            <a:endParaRPr lang="en-US" altLang="ja-JP" sz="6000" dirty="0">
              <a:solidFill>
                <a:srgbClr val="FFFFFF"/>
              </a:solidFill>
              <a:latin typeface="mikachan-PB" panose="02000600000000000000" pitchFamily="2" charset="-128"/>
              <a:ea typeface="mikachan-PB" panose="02000600000000000000" pitchFamily="2" charset="-128"/>
            </a:endParaRPr>
          </a:p>
          <a:p>
            <a:pPr>
              <a:defRPr/>
            </a:pPr>
            <a:r>
              <a:rPr lang="en-US" altLang="ja-JP" sz="6000" dirty="0">
                <a:solidFill>
                  <a:srgbClr val="FFFFFF"/>
                </a:solidFill>
                <a:latin typeface="mikachan-PB" panose="02000600000000000000" pitchFamily="2" charset="-128"/>
                <a:ea typeface="mikachan-PB" panose="02000600000000000000" pitchFamily="2" charset="-128"/>
              </a:rPr>
              <a:t>A-</a:t>
            </a:r>
            <a:r>
              <a:rPr lang="ja-JP" altLang="en-US" sz="6000">
                <a:solidFill>
                  <a:srgbClr val="FFFFFF"/>
                </a:solidFill>
                <a:latin typeface="mikachan-PB" panose="02000600000000000000" pitchFamily="2" charset="-128"/>
                <a:ea typeface="mikachan-PB" panose="02000600000000000000" pitchFamily="2" charset="-128"/>
              </a:rPr>
              <a:t>な</a:t>
            </a:r>
            <a:endParaRPr lang="en-US" altLang="ja-JP" sz="6000" dirty="0">
              <a:solidFill>
                <a:srgbClr val="FFFFFF"/>
              </a:solidFill>
              <a:latin typeface="mikachan-PB" panose="02000600000000000000" pitchFamily="2" charset="-128"/>
              <a:ea typeface="mikachan-PB" panose="02000600000000000000" pitchFamily="2" charset="-128"/>
            </a:endParaRPr>
          </a:p>
          <a:p>
            <a:pPr>
              <a:defRPr/>
            </a:pPr>
            <a:r>
              <a:rPr lang="ja-JP" altLang="en-US" sz="6000">
                <a:solidFill>
                  <a:srgbClr val="FFFFFF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Ｎ</a:t>
            </a:r>
            <a:endParaRPr lang="en-US" sz="6000" dirty="0">
              <a:solidFill>
                <a:srgbClr val="FFFFFF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D361035-66B4-D943-810A-CF20F6E486E3}"/>
              </a:ext>
            </a:extLst>
          </p:cNvPr>
          <p:cNvSpPr/>
          <p:nvPr/>
        </p:nvSpPr>
        <p:spPr>
          <a:xfrm rot="21298948">
            <a:off x="-1171300" y="3982798"/>
            <a:ext cx="3605212" cy="123348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MẪU CÂU THỂ HIỆN </a:t>
            </a:r>
          </a:p>
          <a:p>
            <a:pPr algn="ctr">
              <a:defRPr/>
            </a:pPr>
            <a:r>
              <a:rPr lang="en-US" sz="28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2 LÝ DO TRỞ LÊN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9F94861-9B8B-D44B-9ADE-B2CA56A93C56}"/>
              </a:ext>
            </a:extLst>
          </p:cNvPr>
          <p:cNvSpPr/>
          <p:nvPr/>
        </p:nvSpPr>
        <p:spPr>
          <a:xfrm>
            <a:off x="9334238" y="3567381"/>
            <a:ext cx="1008062" cy="1295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5400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し</a:t>
            </a:r>
            <a:endParaRPr lang="en-US" sz="5400" dirty="0">
              <a:solidFill>
                <a:schemeClr val="tx1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8" name="Plus 17">
            <a:extLst>
              <a:ext uri="{FF2B5EF4-FFF2-40B4-BE49-F238E27FC236}">
                <a16:creationId xmlns:a16="http://schemas.microsoft.com/office/drawing/2014/main" id="{69823AFE-365A-FC46-B2BF-2E0A2E97C0A3}"/>
              </a:ext>
            </a:extLst>
          </p:cNvPr>
          <p:cNvSpPr/>
          <p:nvPr/>
        </p:nvSpPr>
        <p:spPr>
          <a:xfrm>
            <a:off x="8754866" y="3754660"/>
            <a:ext cx="381000" cy="423862"/>
          </a:xfrm>
          <a:prstGeom prst="mathPlus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028FC50-1493-0C4B-8CC3-AD645E64A404}"/>
              </a:ext>
            </a:extLst>
          </p:cNvPr>
          <p:cNvSpPr/>
          <p:nvPr/>
        </p:nvSpPr>
        <p:spPr>
          <a:xfrm>
            <a:off x="3669045" y="1915793"/>
            <a:ext cx="3152458" cy="109137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400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（～る、～た、</a:t>
            </a:r>
            <a:endParaRPr lang="en-US" altLang="ja-JP" sz="2400" dirty="0">
              <a:solidFill>
                <a:schemeClr val="tx1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ctr">
              <a:defRPr/>
            </a:pPr>
            <a:r>
              <a:rPr lang="ja-JP" altLang="en-US" sz="2400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～ない、～ている）</a:t>
            </a:r>
            <a:endParaRPr lang="en-US" sz="1000" dirty="0">
              <a:solidFill>
                <a:schemeClr val="tx1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561BFB5-40A6-5649-8B4B-644EF6F9EE22}"/>
              </a:ext>
            </a:extLst>
          </p:cNvPr>
          <p:cNvSpPr/>
          <p:nvPr/>
        </p:nvSpPr>
        <p:spPr>
          <a:xfrm>
            <a:off x="3669045" y="3233496"/>
            <a:ext cx="3288187" cy="89058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400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（～い、～くない）</a:t>
            </a:r>
            <a:endParaRPr lang="en-US" sz="2400" dirty="0">
              <a:solidFill>
                <a:schemeClr val="tx1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809D6530-41F9-D142-85CF-79EE72C6BAD3}"/>
              </a:ext>
            </a:extLst>
          </p:cNvPr>
          <p:cNvSpPr/>
          <p:nvPr/>
        </p:nvSpPr>
        <p:spPr>
          <a:xfrm>
            <a:off x="3669045" y="4292910"/>
            <a:ext cx="2652713" cy="89058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400" dirty="0">
                <a:latin typeface="mikachan-PB" panose="02000600000000000000" pitchFamily="2" charset="-128"/>
                <a:ea typeface="mikachan-PB" panose="02000600000000000000" pitchFamily="2" charset="-128"/>
              </a:rPr>
              <a:t>（</a:t>
            </a:r>
            <a:r>
              <a:rPr lang="ja-JP" altLang="en-US" sz="2400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～だ）</a:t>
            </a:r>
            <a:endParaRPr lang="en-US" sz="2400" dirty="0">
              <a:solidFill>
                <a:schemeClr val="tx1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4ACF36C-E27D-DD40-80EB-AEE128395F51}"/>
              </a:ext>
            </a:extLst>
          </p:cNvPr>
          <p:cNvSpPr/>
          <p:nvPr/>
        </p:nvSpPr>
        <p:spPr>
          <a:xfrm>
            <a:off x="3667552" y="5376358"/>
            <a:ext cx="2652713" cy="89058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400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（～だ）</a:t>
            </a:r>
            <a:endParaRPr lang="en-US" sz="2400" dirty="0">
              <a:solidFill>
                <a:schemeClr val="tx1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7205A80-A76C-CE46-A147-750A76112317}"/>
              </a:ext>
            </a:extLst>
          </p:cNvPr>
          <p:cNvSpPr/>
          <p:nvPr/>
        </p:nvSpPr>
        <p:spPr>
          <a:xfrm>
            <a:off x="7339680" y="1979881"/>
            <a:ext cx="1139825" cy="430847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eaVert" anchor="ctr"/>
          <a:lstStyle/>
          <a:p>
            <a:pPr algn="ctr">
              <a:defRPr/>
            </a:pPr>
            <a:r>
              <a:rPr lang="en-US" sz="3600" dirty="0"/>
              <a:t>THỂ</a:t>
            </a:r>
          </a:p>
          <a:p>
            <a:pPr algn="ctr">
              <a:defRPr/>
            </a:pPr>
            <a:r>
              <a:rPr lang="en-US" sz="3600" dirty="0"/>
              <a:t>THƯỜNG</a:t>
            </a:r>
          </a:p>
        </p:txBody>
      </p:sp>
    </p:spTree>
    <p:extLst>
      <p:ext uri="{BB962C8B-B14F-4D97-AF65-F5344CB8AC3E}">
        <p14:creationId xmlns:p14="http://schemas.microsoft.com/office/powerpoint/2010/main" val="182193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4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highlight>
                  <a:srgbClr val="FFFF00"/>
                </a:highlight>
                <a:ea typeface="Yu Mincho" panose="02020400000000000000" pitchFamily="18" charset="-128"/>
              </a:rPr>
              <a:t>普通形</a:t>
            </a:r>
            <a:r>
              <a:rPr lang="ja-JP" altLang="en-US" sz="6000" b="1">
                <a:solidFill>
                  <a:srgbClr val="FF0000"/>
                </a:solidFill>
                <a:ea typeface="Yu Mincho" panose="02020400000000000000" pitchFamily="18" charset="-128"/>
              </a:rPr>
              <a:t>し＿＿</a:t>
            </a:r>
            <a:endParaRPr lang="vi-VN" altLang="ja-JP" sz="6000" b="1" dirty="0">
              <a:solidFill>
                <a:srgbClr val="FF0000"/>
              </a:solidFill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E17DB6B-A4EB-0343-B273-CDED624C7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2459" y="1338419"/>
            <a:ext cx="4117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 err="1">
                <a:cs typeface="Arial" panose="020B0604020202020204" pitchFamily="34" charset="0"/>
              </a:rPr>
              <a:t>Tại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sao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lại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nhờ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anh</a:t>
            </a:r>
            <a:r>
              <a:rPr lang="en-US" altLang="en-US" dirty="0">
                <a:cs typeface="Arial" panose="020B0604020202020204" pitchFamily="34" charset="0"/>
              </a:rPr>
              <a:t> ta </a:t>
            </a:r>
            <a:r>
              <a:rPr lang="en-US" altLang="en-US" dirty="0" err="1">
                <a:cs typeface="Arial" panose="020B0604020202020204" pitchFamily="34" charset="0"/>
              </a:rPr>
              <a:t>công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việc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này</a:t>
            </a:r>
            <a:r>
              <a:rPr lang="en-US" altLang="en-US" dirty="0">
                <a:cs typeface="Arial" panose="020B0604020202020204" pitchFamily="34" charset="0"/>
              </a:rPr>
              <a:t>?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B33A86-C6A6-6B4F-977D-83F394670D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2459" y="1740056"/>
            <a:ext cx="8237537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どうして　かれに　この仕事を　たのむんですか。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46EE62-301D-0044-8F59-D48B02891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9759" y="2952905"/>
            <a:ext cx="3233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Vì anh ấy nghiêm túc.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0BFC00-1719-ED40-907F-53856D6110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9758" y="3354544"/>
            <a:ext cx="4576762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かれは　まじめですから。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F42BBC-6EF8-C446-8B1E-E2E4B7E9EB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3408" y="4105430"/>
            <a:ext cx="52308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Vì anh ấy nghiêm túc,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lại</a:t>
            </a:r>
            <a:r>
              <a:rPr lang="en-US" altLang="en-US">
                <a:cs typeface="Arial" panose="020B0604020202020204" pitchFamily="34" charset="0"/>
              </a:rPr>
              <a:t> có kinh nghiệm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nữa</a:t>
            </a:r>
            <a:r>
              <a:rPr lang="en-US" altLang="en-US">
                <a:cs typeface="Arial" panose="020B0604020202020204" pitchFamily="34" charset="0"/>
              </a:rPr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E8C544-C5BF-984A-B81F-54B2D9F972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3409" y="4507069"/>
            <a:ext cx="8112125" cy="522287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かれは　まじめだし、けいけんも　ありますから。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32CB138-24DD-AD43-B8DA-0310BD0E61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3409" y="5473855"/>
            <a:ext cx="61674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Vì anh ấy nghiêm túc,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hơn nữa </a:t>
            </a:r>
            <a:r>
              <a:rPr lang="en-US" altLang="en-US">
                <a:cs typeface="Arial" panose="020B0604020202020204" pitchFamily="34" charset="0"/>
              </a:rPr>
              <a:t>lại có kinh nghiệm.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C699DF7-185A-4A4E-83E0-4F72C2D5C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770" y="5875494"/>
            <a:ext cx="8928100" cy="522287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かれは　まじめだし、それに　けいけんもあるんです。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5C73C88-0671-5C49-9D9A-768F57B9859B}"/>
              </a:ext>
            </a:extLst>
          </p:cNvPr>
          <p:cNvSpPr/>
          <p:nvPr/>
        </p:nvSpPr>
        <p:spPr>
          <a:xfrm>
            <a:off x="3819608" y="3337081"/>
            <a:ext cx="1606550" cy="555625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01D29C4F-A02C-284F-8A1B-4F73434BB6DB}"/>
              </a:ext>
            </a:extLst>
          </p:cNvPr>
          <p:cNvSpPr/>
          <p:nvPr/>
        </p:nvSpPr>
        <p:spPr>
          <a:xfrm>
            <a:off x="8307471" y="4491194"/>
            <a:ext cx="1033463" cy="554037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D5A36C3-D05F-8B43-B58A-785CAC7EB49B}"/>
              </a:ext>
            </a:extLst>
          </p:cNvPr>
          <p:cNvSpPr/>
          <p:nvPr/>
        </p:nvSpPr>
        <p:spPr>
          <a:xfrm>
            <a:off x="4102184" y="4507069"/>
            <a:ext cx="676275" cy="554037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F739497-C9C8-BB47-8B17-8736A69187D7}"/>
              </a:ext>
            </a:extLst>
          </p:cNvPr>
          <p:cNvSpPr/>
          <p:nvPr/>
        </p:nvSpPr>
        <p:spPr>
          <a:xfrm>
            <a:off x="3551021" y="5875494"/>
            <a:ext cx="676275" cy="554037"/>
          </a:xfrm>
          <a:prstGeom prst="round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CD6F914-2078-C54C-AEC0-8959FB8B7CEC}"/>
              </a:ext>
            </a:extLst>
          </p:cNvPr>
          <p:cNvSpPr/>
          <p:nvPr/>
        </p:nvSpPr>
        <p:spPr>
          <a:xfrm>
            <a:off x="8145545" y="5859619"/>
            <a:ext cx="1314450" cy="554037"/>
          </a:xfrm>
          <a:prstGeom prst="round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46B43B6-0AA6-BD4A-A437-5746BB43857C}"/>
              </a:ext>
            </a:extLst>
          </p:cNvPr>
          <p:cNvSpPr/>
          <p:nvPr/>
        </p:nvSpPr>
        <p:spPr>
          <a:xfrm>
            <a:off x="4259345" y="5889780"/>
            <a:ext cx="1284288" cy="554038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Cloud Callout 37">
            <a:extLst>
              <a:ext uri="{FF2B5EF4-FFF2-40B4-BE49-F238E27FC236}">
                <a16:creationId xmlns:a16="http://schemas.microsoft.com/office/drawing/2014/main" id="{EA0D52FC-4B88-F644-9EF8-E5372BBEB3F0}"/>
              </a:ext>
            </a:extLst>
          </p:cNvPr>
          <p:cNvSpPr/>
          <p:nvPr/>
        </p:nvSpPr>
        <p:spPr>
          <a:xfrm rot="21368473">
            <a:off x="3059195" y="2349656"/>
            <a:ext cx="2400300" cy="760413"/>
          </a:xfrm>
          <a:prstGeom prst="cloudCallout">
            <a:avLst>
              <a:gd name="adj1" fmla="val 33414"/>
              <a:gd name="adj2" fmla="val 8707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3200" dirty="0"/>
              <a:t>1 </a:t>
            </a:r>
            <a:r>
              <a:rPr lang="en-US" sz="3200" dirty="0" err="1"/>
              <a:t>lý</a:t>
            </a:r>
            <a:r>
              <a:rPr lang="en-US" sz="3200" dirty="0"/>
              <a:t> do</a:t>
            </a:r>
          </a:p>
        </p:txBody>
      </p:sp>
      <p:sp>
        <p:nvSpPr>
          <p:cNvPr id="39" name="Cloud Callout 38">
            <a:extLst>
              <a:ext uri="{FF2B5EF4-FFF2-40B4-BE49-F238E27FC236}">
                <a16:creationId xmlns:a16="http://schemas.microsoft.com/office/drawing/2014/main" id="{A39F5A85-9C04-6F48-BBB5-A4F66E8E0FAE}"/>
              </a:ext>
            </a:extLst>
          </p:cNvPr>
          <p:cNvSpPr/>
          <p:nvPr/>
        </p:nvSpPr>
        <p:spPr>
          <a:xfrm rot="369755">
            <a:off x="5923045" y="3378356"/>
            <a:ext cx="2400300" cy="1063625"/>
          </a:xfrm>
          <a:prstGeom prst="cloudCallout">
            <a:avLst>
              <a:gd name="adj1" fmla="val -90191"/>
              <a:gd name="adj2" fmla="val 82968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3200" dirty="0"/>
              <a:t>2 </a:t>
            </a:r>
            <a:r>
              <a:rPr lang="en-US" sz="3200" dirty="0" err="1"/>
              <a:t>lý</a:t>
            </a:r>
            <a:r>
              <a:rPr lang="en-US" sz="3200" dirty="0"/>
              <a:t> do </a:t>
            </a:r>
            <a:r>
              <a:rPr lang="en-US" sz="3200" dirty="0" err="1"/>
              <a:t>trở</a:t>
            </a:r>
            <a:r>
              <a:rPr lang="en-US" sz="3200" dirty="0"/>
              <a:t> </a:t>
            </a:r>
            <a:r>
              <a:rPr lang="en-US" sz="3200" dirty="0" err="1"/>
              <a:t>lên</a:t>
            </a:r>
            <a:endParaRPr lang="en-US" sz="3200" dirty="0"/>
          </a:p>
        </p:txBody>
      </p:sp>
      <p:sp>
        <p:nvSpPr>
          <p:cNvPr id="40" name="Cloud Callout 39">
            <a:extLst>
              <a:ext uri="{FF2B5EF4-FFF2-40B4-BE49-F238E27FC236}">
                <a16:creationId xmlns:a16="http://schemas.microsoft.com/office/drawing/2014/main" id="{01B369A1-4DD0-E24B-A625-F2936E6AE634}"/>
              </a:ext>
            </a:extLst>
          </p:cNvPr>
          <p:cNvSpPr/>
          <p:nvPr/>
        </p:nvSpPr>
        <p:spPr>
          <a:xfrm rot="21222396">
            <a:off x="8778310" y="4748186"/>
            <a:ext cx="2870200" cy="1062037"/>
          </a:xfrm>
          <a:prstGeom prst="cloudCallout">
            <a:avLst>
              <a:gd name="adj1" fmla="val -60660"/>
              <a:gd name="adj2" fmla="val -6245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để</a:t>
            </a:r>
            <a:r>
              <a:rPr lang="en-US" sz="2400" dirty="0"/>
              <a:t> </a:t>
            </a:r>
            <a:r>
              <a:rPr lang="en-US" sz="2400" dirty="0" err="1"/>
              <a:t>nhấn</a:t>
            </a:r>
            <a:r>
              <a:rPr lang="en-US" sz="2400" dirty="0"/>
              <a:t> </a:t>
            </a:r>
            <a:r>
              <a:rPr lang="en-US" sz="2400" dirty="0" err="1"/>
              <a:t>mạnh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72090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 animBg="1"/>
      <p:bldP spid="26" grpId="0"/>
      <p:bldP spid="27" grpId="0" animBg="1"/>
      <p:bldP spid="28" grpId="0"/>
      <p:bldP spid="29" grpId="0" animBg="1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highlight>
                  <a:srgbClr val="FFFF00"/>
                </a:highlight>
                <a:ea typeface="Yu Mincho" panose="02020400000000000000" pitchFamily="18" charset="-128"/>
              </a:rPr>
              <a:t>普通形</a:t>
            </a:r>
            <a:r>
              <a:rPr lang="ja-JP" altLang="en-US" sz="6000" b="1">
                <a:solidFill>
                  <a:srgbClr val="FF0000"/>
                </a:solidFill>
                <a:ea typeface="Yu Mincho" panose="02020400000000000000" pitchFamily="18" charset="-128"/>
              </a:rPr>
              <a:t>し＿＿</a:t>
            </a:r>
            <a:endParaRPr lang="vi-VN" altLang="ja-JP" sz="6000" b="1" dirty="0">
              <a:solidFill>
                <a:srgbClr val="FF0000"/>
              </a:solidFill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0BA556-B164-144B-9DC1-FED44E644E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566" y="1904457"/>
            <a:ext cx="52847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 err="1">
                <a:cs typeface="Arial" panose="020B0604020202020204" pitchFamily="34" charset="0"/>
              </a:rPr>
              <a:t>Vì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đau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đầu,lại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sốt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nữa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nên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tôi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chả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đi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đâu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cả</a:t>
            </a:r>
            <a:r>
              <a:rPr lang="en-US" altLang="en-US" dirty="0"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308BBB-01D4-6045-BFFA-7A547E52CD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566" y="2306095"/>
            <a:ext cx="8237538" cy="46196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頭も　痛い</a:t>
            </a:r>
            <a:r>
              <a:rPr lang="ja-JP" altLang="en-US" sz="2400" dirty="0">
                <a:solidFill>
                  <a:srgbClr val="FF0000"/>
                </a:solidFill>
                <a:latin typeface="NtMotoyaKyotai" pitchFamily="18" charset="-128"/>
                <a:ea typeface="NtMotoyaKyotai" pitchFamily="18" charset="-128"/>
              </a:rPr>
              <a:t>し</a:t>
            </a: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、熱も　ある</a:t>
            </a:r>
            <a:r>
              <a:rPr lang="ja-JP" altLang="en-US" sz="2400" dirty="0">
                <a:solidFill>
                  <a:srgbClr val="FF0000"/>
                </a:solidFill>
                <a:latin typeface="NtMotoyaKyotai" pitchFamily="18" charset="-128"/>
                <a:ea typeface="NtMotoyaKyotai" pitchFamily="18" charset="-128"/>
              </a:rPr>
              <a:t>し</a:t>
            </a: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、どこも　行きません。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91269D-6D69-2D43-A49A-F96B67D7DE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567" y="3069682"/>
            <a:ext cx="7732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Vì gần nhà ga, bên cạnh lại có siêu thị nên chỗ này rất thuận tiện.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D358F-B68A-624C-8549-70A4F41A5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566" y="3471320"/>
            <a:ext cx="8237538" cy="46196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駅に近い</a:t>
            </a:r>
            <a:r>
              <a:rPr lang="ja-JP" altLang="en-US" sz="2400" dirty="0">
                <a:solidFill>
                  <a:srgbClr val="FF0000"/>
                </a:solidFill>
                <a:latin typeface="NtMotoyaKyotai" pitchFamily="18" charset="-128"/>
                <a:ea typeface="NtMotoyaKyotai" pitchFamily="18" charset="-128"/>
              </a:rPr>
              <a:t>し</a:t>
            </a: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、そばにスーパーもある</a:t>
            </a:r>
            <a:r>
              <a:rPr lang="ja-JP" altLang="en-US" sz="2400" dirty="0">
                <a:solidFill>
                  <a:srgbClr val="FF0000"/>
                </a:solidFill>
                <a:latin typeface="NtMotoyaKyotai" pitchFamily="18" charset="-128"/>
                <a:ea typeface="NtMotoyaKyotai" pitchFamily="18" charset="-128"/>
              </a:rPr>
              <a:t>し</a:t>
            </a: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、ここは便利です。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920298-BD6A-214D-8AB7-76FCA0A533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567" y="4366670"/>
            <a:ext cx="77327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Vì hành lý nặng, trời lại mưa nữa, nên tôi đã đi bằng taxi.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DC48F2-0D26-D94A-917A-4844196AFF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566" y="4768308"/>
            <a:ext cx="8237538" cy="4603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荷物も重い</a:t>
            </a:r>
            <a:r>
              <a:rPr lang="ja-JP" altLang="en-US" sz="2400" dirty="0">
                <a:solidFill>
                  <a:srgbClr val="FF0000"/>
                </a:solidFill>
                <a:latin typeface="NtMotoyaKyotai" pitchFamily="18" charset="-128"/>
                <a:ea typeface="NtMotoyaKyotai" pitchFamily="18" charset="-128"/>
              </a:rPr>
              <a:t>し</a:t>
            </a: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、雨もふっている</a:t>
            </a:r>
            <a:r>
              <a:rPr lang="ja-JP" altLang="en-US" sz="2400" dirty="0">
                <a:solidFill>
                  <a:srgbClr val="FF0000"/>
                </a:solidFill>
                <a:latin typeface="NtMotoyaKyotai" pitchFamily="18" charset="-128"/>
                <a:ea typeface="NtMotoyaKyotai" pitchFamily="18" charset="-128"/>
              </a:rPr>
              <a:t>し</a:t>
            </a: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、タクシーで行きました。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E2C1A9-D863-5244-85A2-434C5769DD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567" y="5703346"/>
            <a:ext cx="77327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Vì không có tiền, lại không có t/g, nên không thể đi du lịch.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5D93AC-2D84-044C-A98E-E4AC7311A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566" y="6104983"/>
            <a:ext cx="8237538" cy="461963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お金もない</a:t>
            </a:r>
            <a:r>
              <a:rPr lang="ja-JP" altLang="en-US" sz="2400" dirty="0">
                <a:solidFill>
                  <a:srgbClr val="FF0000"/>
                </a:solidFill>
                <a:latin typeface="NtMotoyaKyotai" pitchFamily="18" charset="-128"/>
                <a:ea typeface="NtMotoyaKyotai" pitchFamily="18" charset="-128"/>
              </a:rPr>
              <a:t>し</a:t>
            </a: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、時間もない</a:t>
            </a:r>
            <a:r>
              <a:rPr lang="ja-JP" altLang="en-US" sz="2400" dirty="0">
                <a:solidFill>
                  <a:srgbClr val="FF0000"/>
                </a:solidFill>
                <a:latin typeface="NtMotoyaKyotai" pitchFamily="18" charset="-128"/>
                <a:ea typeface="NtMotoyaKyotai" pitchFamily="18" charset="-128"/>
              </a:rPr>
              <a:t>し</a:t>
            </a: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、旅行に　行けません。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3544E10-D7A0-464D-AD52-5D69894FA161}"/>
              </a:ext>
            </a:extLst>
          </p:cNvPr>
          <p:cNvSpPr/>
          <p:nvPr/>
        </p:nvSpPr>
        <p:spPr>
          <a:xfrm>
            <a:off x="5120966" y="3471320"/>
            <a:ext cx="374650" cy="46196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918FE88-0F46-0B46-837E-FA1DA9E2A680}"/>
              </a:ext>
            </a:extLst>
          </p:cNvPr>
          <p:cNvSpPr/>
          <p:nvPr/>
        </p:nvSpPr>
        <p:spPr>
          <a:xfrm>
            <a:off x="3576329" y="2306095"/>
            <a:ext cx="374650" cy="46196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53D825-E834-894E-8D0A-81EBCFF7095E}"/>
              </a:ext>
            </a:extLst>
          </p:cNvPr>
          <p:cNvSpPr/>
          <p:nvPr/>
        </p:nvSpPr>
        <p:spPr>
          <a:xfrm>
            <a:off x="1420504" y="2306095"/>
            <a:ext cx="373062" cy="46196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B7E29C8-F450-F841-A101-9FFEC808D116}"/>
              </a:ext>
            </a:extLst>
          </p:cNvPr>
          <p:cNvSpPr/>
          <p:nvPr/>
        </p:nvSpPr>
        <p:spPr>
          <a:xfrm>
            <a:off x="1720541" y="4768308"/>
            <a:ext cx="374650" cy="46196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DD04AEF3-CDED-9D49-8DDC-303427F1EBA7}"/>
              </a:ext>
            </a:extLst>
          </p:cNvPr>
          <p:cNvSpPr/>
          <p:nvPr/>
        </p:nvSpPr>
        <p:spPr>
          <a:xfrm>
            <a:off x="3516004" y="4768308"/>
            <a:ext cx="374650" cy="46196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E7798D7-2D49-824F-B1E5-D7E40D599B6F}"/>
              </a:ext>
            </a:extLst>
          </p:cNvPr>
          <p:cNvSpPr/>
          <p:nvPr/>
        </p:nvSpPr>
        <p:spPr>
          <a:xfrm>
            <a:off x="1698316" y="6098633"/>
            <a:ext cx="374650" cy="46196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C9343D2-2AC9-EB43-8A81-29818F502664}"/>
              </a:ext>
            </a:extLst>
          </p:cNvPr>
          <p:cNvSpPr/>
          <p:nvPr/>
        </p:nvSpPr>
        <p:spPr>
          <a:xfrm>
            <a:off x="3890654" y="6104983"/>
            <a:ext cx="374650" cy="46196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635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15751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練習</a:t>
            </a:r>
            <a:endParaRPr lang="vi-VN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9686D3FD-4439-2C4B-BEC9-4CDF8CF717E0}"/>
              </a:ext>
            </a:extLst>
          </p:cNvPr>
          <p:cNvSpPr txBox="1">
            <a:spLocks/>
          </p:cNvSpPr>
          <p:nvPr/>
        </p:nvSpPr>
        <p:spPr>
          <a:xfrm>
            <a:off x="392150" y="1488082"/>
            <a:ext cx="11272025" cy="54449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このホテルは有名だ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し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、サービス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も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いいです。</a:t>
            </a:r>
            <a:endParaRPr lang="vi-VN" altLang="ja-JP" sz="2800" dirty="0">
              <a:latin typeface="MS PMincho" panose="02020600040205080304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dirty="0">
                <a:latin typeface="+mj-lt"/>
                <a:ea typeface="MS PMincho" panose="02020600040205080304" pitchFamily="18" charset="-128"/>
              </a:rPr>
              <a:t>Khách sạn nổi tiếng, dịch vụ cũng tốt.</a:t>
            </a:r>
            <a:endParaRPr lang="en-US" dirty="0">
              <a:latin typeface="+mj-lt"/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altLang="ja-JP" dirty="0">
                <a:latin typeface="MS PMincho" panose="02020600040205080304" pitchFamily="18" charset="-128"/>
                <a:ea typeface="MS PMincho" panose="02020600040205080304" pitchFamily="18" charset="-128"/>
              </a:rPr>
              <a:t>2.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この携帯電話は　軽い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し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、デザインもいい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し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、それに使い方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も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簡単です</a:t>
            </a:r>
            <a:r>
              <a:rPr lang="ja-JP" altLang="en-US" sz="2800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endParaRPr lang="vi-VN" altLang="ja-JP" sz="2800" dirty="0"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altLang="ja-JP" dirty="0">
                <a:latin typeface="+mj-lt"/>
                <a:ea typeface="MS PMincho" panose="02020600040205080304" pitchFamily="18" charset="-128"/>
              </a:rPr>
              <a:t>Chiếc điện thoại này nhẹ, thiết kế cũng đẹp, hơn nữa cách sử dụng cũng đơn giản.</a:t>
            </a:r>
          </a:p>
          <a:p>
            <a:pPr algn="l">
              <a:lnSpc>
                <a:spcPct val="150000"/>
              </a:lnSpc>
            </a:pPr>
            <a:r>
              <a:rPr lang="vi-VN" altLang="ja-JP" dirty="0">
                <a:latin typeface="MS PMincho" panose="02020600040205080304" pitchFamily="18" charset="-128"/>
                <a:ea typeface="MS PMincho" panose="02020600040205080304" pitchFamily="18" charset="-128"/>
              </a:rPr>
              <a:t>3.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キラキラツアは温泉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も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あるし、このツアーにしましょう</a:t>
            </a:r>
            <a:r>
              <a:rPr lang="ja-JP" altLang="en-US" sz="3000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endParaRPr lang="vi-VN" altLang="ja-JP" sz="3000" dirty="0"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Tour du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lịch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này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cũng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có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thể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tắm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suối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nước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nóng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nên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hãy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chọn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tour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này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nhé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.</a:t>
            </a:r>
          </a:p>
          <a:p>
            <a:pPr algn="l">
              <a:lnSpc>
                <a:spcPct val="150000"/>
              </a:lnSpc>
            </a:pPr>
            <a:r>
              <a:rPr lang="vi-VN" altLang="ja-JP" dirty="0">
                <a:latin typeface="MS PMincho" panose="02020600040205080304" pitchFamily="18" charset="-128"/>
                <a:ea typeface="MS PMincho" panose="02020600040205080304" pitchFamily="18" charset="-128"/>
              </a:rPr>
              <a:t>4.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明日は雨だ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し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、他の日に行きませんか。</a:t>
            </a: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</a:p>
          <a:p>
            <a:pPr algn="l">
              <a:lnSpc>
                <a:spcPct val="150000"/>
              </a:lnSpc>
            </a:pP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Ngày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mai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trời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mưa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nên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đi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vào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ngày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khác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nhé</a:t>
            </a:r>
            <a:r>
              <a:rPr lang="en-US" sz="2200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>
              <a:lnSpc>
                <a:spcPct val="150000"/>
              </a:lnSpc>
            </a:pP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>
              <a:lnSpc>
                <a:spcPct val="150000"/>
              </a:lnSpc>
            </a:pP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245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言って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B284921-BDBC-3546-9A34-B06637880362}"/>
              </a:ext>
            </a:extLst>
          </p:cNvPr>
          <p:cNvSpPr txBox="1">
            <a:spLocks/>
          </p:cNvSpPr>
          <p:nvPr/>
        </p:nvSpPr>
        <p:spPr>
          <a:xfrm>
            <a:off x="435513" y="1903683"/>
            <a:ext cx="116102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b="1" dirty="0"/>
              <a:t>1</a:t>
            </a:r>
            <a:r>
              <a:rPr lang="ja-JP" altLang="en-US" b="1"/>
              <a:t>）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北海道はスノーボードができます。おいしいものがあります。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dirty="0">
                <a:latin typeface="Yu Mincho" panose="02020400000000000000" pitchFamily="18" charset="-128"/>
                <a:ea typeface="Yu Mincho" panose="02020400000000000000" pitchFamily="18" charset="-128"/>
              </a:rPr>
              <a:t>    </a:t>
            </a:r>
            <a:r>
              <a:rPr lang="en-US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　 北海道はスノーボードもできるし、おいしいものもあります</a:t>
            </a:r>
            <a:r>
              <a:rPr lang="ja-JP" altLang="en-US"/>
              <a:t>。</a:t>
            </a:r>
            <a:endParaRPr lang="en-US" dirty="0"/>
          </a:p>
          <a:p>
            <a:pPr algn="l">
              <a:lnSpc>
                <a:spcPct val="150000"/>
              </a:lnSpc>
            </a:pPr>
            <a:r>
              <a:rPr lang="en-US" b="1" dirty="0"/>
              <a:t>2</a:t>
            </a:r>
            <a:r>
              <a:rPr lang="ja-JP" altLang="en-US" b="1"/>
              <a:t>）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北海道はスノーボードができます。おいしいものがあります・ 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  <a:r>
              <a:rPr lang="en-US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　北海道はスノーボードもできるし、おいしいものもあるし、温泉も多いです 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sz="2200" dirty="0"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3EA0F4-3EDD-FB48-8A18-4C931E5AAC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4522" y="4521192"/>
            <a:ext cx="2811965" cy="217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164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4594FC-1778-A04D-933B-4B6BFF1A4DF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①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箱根は近いです・交通費が安いです</a:t>
            </a:r>
            <a:endParaRPr lang="vi-VN" altLang="ja-JP" dirty="0"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dirty="0">
                <a:latin typeface="MS PMincho" panose="02020600040205080304" pitchFamily="18" charset="-128"/>
                <a:ea typeface="MS PMincho" panose="02020600040205080304" pitchFamily="18" charset="-128"/>
                <a:sym typeface="Wingdings" pitchFamily="2" charset="2"/>
              </a:rPr>
              <a:t></a:t>
            </a: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 algn="l"/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②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このバス旅行はお寺に行けます・ 船に乗れます</a:t>
            </a:r>
            <a:endParaRPr lang="vi-VN" altLang="ja-JP" dirty="0"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　</a:t>
            </a:r>
            <a:r>
              <a:rPr lang="en-US" dirty="0">
                <a:latin typeface="MS PMincho" panose="02020600040205080304" pitchFamily="18" charset="-128"/>
                <a:ea typeface="MS PMincho" panose="02020600040205080304" pitchFamily="18" charset="-128"/>
                <a:sym typeface="Wingdings" pitchFamily="2" charset="2"/>
              </a:rPr>
              <a:t></a:t>
            </a: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③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このホテルは有名です ・ サービスがいいです　</a:t>
            </a:r>
            <a:endParaRPr lang="vi-VN" altLang="ja-JP" dirty="0"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dirty="0">
                <a:latin typeface="MS PMincho" panose="02020600040205080304" pitchFamily="18" charset="-128"/>
                <a:ea typeface="MS PMincho" panose="02020600040205080304" pitchFamily="18" charset="-128"/>
                <a:sym typeface="Wingdings" pitchFamily="2" charset="2"/>
              </a:rPr>
              <a:t></a:t>
            </a: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endParaRPr lang="en-US" sz="2200" dirty="0"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EEC7BB-9D31-F144-9D79-815300AA9D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76370" y="2013934"/>
            <a:ext cx="2890023" cy="289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290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081CEE-9B9C-8644-99DD-0DC60569E0B2}"/>
              </a:ext>
            </a:extLst>
          </p:cNvPr>
          <p:cNvSpPr txBox="1">
            <a:spLocks/>
          </p:cNvSpPr>
          <p:nvPr/>
        </p:nvSpPr>
        <p:spPr>
          <a:xfrm>
            <a:off x="232301" y="167534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ja-JP" altLang="en-US" sz="3000">
                <a:latin typeface="MS PMincho" panose="02020600040205080304" pitchFamily="18" charset="-128"/>
                <a:ea typeface="MS PMincho" panose="02020600040205080304" pitchFamily="18" charset="-128"/>
              </a:rPr>
              <a:t>④ このツアーはガイドがいます・自由時間が多いです ・ 無料で美術館に入れます　</a:t>
            </a:r>
            <a:endParaRPr lang="vi-VN" altLang="ja-JP" sz="3000" dirty="0"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sz="3000" dirty="0">
                <a:latin typeface="MS PMincho" panose="02020600040205080304" pitchFamily="18" charset="-128"/>
                <a:ea typeface="MS PMincho" panose="02020600040205080304" pitchFamily="18" charset="-128"/>
                <a:sym typeface="Wingdings" pitchFamily="2" charset="2"/>
              </a:rPr>
              <a:t></a:t>
            </a:r>
            <a:endParaRPr lang="en-US" sz="3000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000">
                <a:latin typeface="MS PMincho" panose="02020600040205080304" pitchFamily="18" charset="-128"/>
                <a:ea typeface="MS PMincho" panose="02020600040205080304" pitchFamily="18" charset="-128"/>
              </a:rPr>
              <a:t>⑤ このショッピングセンターは映画が見られます・食事ができます。駅から近いです</a:t>
            </a:r>
            <a:endParaRPr lang="vi-VN" altLang="ja-JP" sz="3000" dirty="0"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000">
                <a:latin typeface="MS PMincho" panose="02020600040205080304" pitchFamily="18" charset="-128"/>
                <a:ea typeface="MS PMincho" panose="02020600040205080304" pitchFamily="18" charset="-128"/>
              </a:rPr>
              <a:t>　</a:t>
            </a:r>
            <a:r>
              <a:rPr lang="en-US" sz="3000" dirty="0">
                <a:latin typeface="MS PMincho" panose="02020600040205080304" pitchFamily="18" charset="-128"/>
                <a:ea typeface="MS PMincho" panose="02020600040205080304" pitchFamily="18" charset="-128"/>
                <a:sym typeface="Wingdings" pitchFamily="2" charset="2"/>
              </a:rPr>
              <a:t></a:t>
            </a:r>
            <a:endParaRPr lang="en-US" sz="3000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000">
                <a:latin typeface="MS PMincho" panose="02020600040205080304" pitchFamily="18" charset="-128"/>
                <a:ea typeface="MS PMincho" panose="02020600040205080304" pitchFamily="18" charset="-128"/>
              </a:rPr>
              <a:t>⑥このレストランはおいしいです・雰囲気がいいです・飲み放題があります　</a:t>
            </a:r>
            <a:endParaRPr lang="vi-VN" altLang="ja-JP" sz="3000" dirty="0"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sz="3000" dirty="0">
                <a:latin typeface="MS PMincho" panose="02020600040205080304" pitchFamily="18" charset="-128"/>
                <a:ea typeface="MS PMincho" panose="02020600040205080304" pitchFamily="18" charset="-128"/>
                <a:sym typeface="Wingdings" pitchFamily="2" charset="2"/>
              </a:rPr>
              <a:t></a:t>
            </a:r>
            <a:endParaRPr lang="en-US" sz="3000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endParaRPr lang="en-US" sz="2200" dirty="0"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B6302B-7A7E-B94F-BD21-BCC6A2D86A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7815" y="4048193"/>
            <a:ext cx="2681884" cy="270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476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42662B-1362-425A-BB1A-1CAB07CE6040}"/>
              </a:ext>
            </a:extLst>
          </p:cNvPr>
          <p:cNvSpPr/>
          <p:nvPr/>
        </p:nvSpPr>
        <p:spPr>
          <a:xfrm>
            <a:off x="1553614" y="5873402"/>
            <a:ext cx="3421222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 b="1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聞いてみよう</a:t>
            </a:r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B300031-A235-48D7-941C-912FA4FD4182}"/>
              </a:ext>
            </a:extLst>
          </p:cNvPr>
          <p:cNvSpPr/>
          <p:nvPr/>
        </p:nvSpPr>
        <p:spPr>
          <a:xfrm>
            <a:off x="517044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1040EE8-C257-42B4-8BC0-6D000F866F72}"/>
              </a:ext>
            </a:extLst>
          </p:cNvPr>
          <p:cNvSpPr/>
          <p:nvPr/>
        </p:nvSpPr>
        <p:spPr>
          <a:xfrm>
            <a:off x="563410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B</a:t>
            </a:r>
            <a:r>
              <a:rPr lang="vi-VN" altLang="ja-JP" sz="4000" b="1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01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E8AF224B-A353-4F78-AC3E-0B11392CE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774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3D9CC83-A724-4B70-9F2A-D635481B940E}"/>
              </a:ext>
            </a:extLst>
          </p:cNvPr>
          <p:cNvSpPr/>
          <p:nvPr/>
        </p:nvSpPr>
        <p:spPr>
          <a:xfrm>
            <a:off x="6732837" y="276712"/>
            <a:ext cx="4330115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 b="1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話してみよう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8BA5D7-F830-47A4-AB3B-5F14170C23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5517" y="35679"/>
            <a:ext cx="799539" cy="967965"/>
          </a:xfrm>
          <a:prstGeom prst="rect">
            <a:avLst/>
          </a:prstGeom>
        </p:spPr>
      </p:pic>
      <p:pic>
        <p:nvPicPr>
          <p:cNvPr id="13" name="Picture 8" descr="Home Page - FPTU HCM">
            <a:extLst>
              <a:ext uri="{FF2B5EF4-FFF2-40B4-BE49-F238E27FC236}">
                <a16:creationId xmlns:a16="http://schemas.microsoft.com/office/drawing/2014/main" id="{B728D162-B116-42FA-A40C-0B2776BD1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618077" y="333591"/>
            <a:ext cx="3510039" cy="625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F8C7791-671F-DB49-B152-0406D60A88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7257" y="1099805"/>
            <a:ext cx="4824756" cy="26016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44F8658-549E-F440-8075-2175C64227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81880" y="3979605"/>
            <a:ext cx="4310120" cy="26016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390B896-6439-8C47-8E2F-64E00083BDC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70041" y="3842625"/>
            <a:ext cx="4824756" cy="1813813"/>
          </a:xfrm>
          <a:prstGeom prst="rect">
            <a:avLst/>
          </a:prstGeom>
        </p:spPr>
      </p:pic>
      <p:pic>
        <p:nvPicPr>
          <p:cNvPr id="2" name="01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394517" y="59836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733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2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Yu Mincho" panose="02020400000000000000" pitchFamily="18" charset="-128"/>
                <a:cs typeface="Arial" panose="020B0604020202020204" pitchFamily="34" charset="0"/>
              </a:rPr>
              <a:t>1 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旅行の計画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35DFE2A-5B27-DE44-9FCC-E2D4717AEB8D}"/>
              </a:ext>
            </a:extLst>
          </p:cNvPr>
          <p:cNvGrpSpPr/>
          <p:nvPr/>
        </p:nvGrpSpPr>
        <p:grpSpPr>
          <a:xfrm>
            <a:off x="381000" y="1604327"/>
            <a:ext cx="11430000" cy="4935931"/>
            <a:chOff x="1483113" y="1922069"/>
            <a:chExt cx="9400071" cy="493593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2D6204A-79DD-864B-8B86-F6336F6ED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83113" y="1922069"/>
              <a:ext cx="4951334" cy="492607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68A56EA-C804-BA41-93A1-433578375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34447" y="1931921"/>
              <a:ext cx="4448737" cy="49260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04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1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  <a:cs typeface="Arial" panose="020B0604020202020204" pitchFamily="34" charset="0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B02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794FB5-B17E-3D4F-A675-FC1CF43DBD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5590" y="1606859"/>
            <a:ext cx="8073483" cy="5086504"/>
          </a:xfrm>
          <a:prstGeom prst="rect">
            <a:avLst/>
          </a:prstGeom>
        </p:spPr>
      </p:pic>
      <p:pic>
        <p:nvPicPr>
          <p:cNvPr id="2" name="02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699059" y="492786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86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7200" dirty="0">
                <a:solidFill>
                  <a:srgbClr val="FF0000"/>
                </a:solidFill>
                <a:latin typeface="Arial" panose="020B0604020202020204" pitchFamily="34" charset="0"/>
                <a:ea typeface="Kozuka Gothic Pro M" panose="020B0700000000000000" pitchFamily="34" charset="-128"/>
                <a:cs typeface="Arial" panose="020B0604020202020204" pitchFamily="34" charset="0"/>
              </a:rPr>
              <a:t>Ⅴ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ます</a:t>
            </a:r>
            <a:r>
              <a:rPr lang="ja-JP" altLang="en-US" sz="6000">
                <a:solidFill>
                  <a:srgbClr val="FF0000"/>
                </a:solidFill>
                <a:latin typeface="Kozuka Gothic Pro M" panose="020B0700000000000000" pitchFamily="34" charset="-128"/>
                <a:ea typeface="Kozuka Gothic Pro M" panose="020B0700000000000000" pitchFamily="34" charset="-128"/>
                <a:sym typeface="Wingdings 2" panose="05020102010507070707" pitchFamily="18" charset="2"/>
              </a:rPr>
              <a:t>　</a:t>
            </a:r>
            <a:r>
              <a:rPr lang="en-US" altLang="ja-JP" sz="7200" dirty="0">
                <a:solidFill>
                  <a:srgbClr val="FF0000"/>
                </a:solidFill>
                <a:latin typeface="Arial" panose="020B0604020202020204" pitchFamily="34" charset="0"/>
                <a:ea typeface="Kozuka Gothic Pro M" panose="020B0700000000000000" pitchFamily="34" charset="-128"/>
                <a:cs typeface="Arial" panose="020B0604020202020204" pitchFamily="34" charset="0"/>
              </a:rPr>
              <a:t>Ⅴ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ましょう。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DE50DC9-502F-0243-9DAE-9E8A2A32BF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0301" y="1940657"/>
            <a:ext cx="4932784" cy="5847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どこか行きます</a:t>
            </a:r>
            <a:r>
              <a:rPr lang="ja-JP" alt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か</a:t>
            </a: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95A9BD-5C03-E04F-83A1-DEC04252F8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0301" y="2819427"/>
            <a:ext cx="4932784" cy="646331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どこか行き</a:t>
            </a:r>
            <a:r>
              <a:rPr lang="ja-JP" alt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ませんか</a:t>
            </a:r>
            <a:r>
              <a:rPr lang="ja-JP" altLang="en-US" sz="3600" dirty="0">
                <a:latin typeface="mikachan-P" panose="02000600000000000000" pitchFamily="2" charset="-128"/>
                <a:ea typeface="mikachan-P" panose="02000600000000000000" pitchFamily="2" charset="-128"/>
              </a:rPr>
              <a:t>。</a:t>
            </a:r>
            <a:endParaRPr lang="en-US" sz="3600" dirty="0">
              <a:latin typeface="mikachan-P" panose="02000600000000000000" pitchFamily="2" charset="-128"/>
              <a:ea typeface="mikachan-P" panose="02000600000000000000" pitchFamily="2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04E737-C25E-A24A-879F-FF53CB3603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5698" y="4599288"/>
            <a:ext cx="4932784" cy="5847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散歩に行き</a:t>
            </a:r>
            <a:r>
              <a:rPr lang="ja-JP" alt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ましょうか</a:t>
            </a: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0234AF-DDA9-B346-BAB3-A38746D221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0301" y="3654660"/>
            <a:ext cx="4932784" cy="5847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どこか行き</a:t>
            </a:r>
            <a:r>
              <a:rPr lang="ja-JP" alt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ましょう</a:t>
            </a: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1ACC38-6B75-DE46-B4B8-42F5D74AC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436" y="4594177"/>
            <a:ext cx="5608161" cy="5847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家事を手伝い</a:t>
            </a:r>
            <a:r>
              <a:rPr lang="ja-JP" altLang="en-US" sz="32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ましょう</a:t>
            </a:r>
            <a:r>
              <a:rPr lang="ja-JP" alt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か</a:t>
            </a: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2" name="Notched Right Arrow 21">
            <a:extLst>
              <a:ext uri="{FF2B5EF4-FFF2-40B4-BE49-F238E27FC236}">
                <a16:creationId xmlns:a16="http://schemas.microsoft.com/office/drawing/2014/main" id="{27F3E59E-B4F3-3E46-9CB6-446C9D2B9265}"/>
              </a:ext>
            </a:extLst>
          </p:cNvPr>
          <p:cNvSpPr/>
          <p:nvPr/>
        </p:nvSpPr>
        <p:spPr>
          <a:xfrm>
            <a:off x="257790" y="5600109"/>
            <a:ext cx="1541977" cy="889705"/>
          </a:xfrm>
          <a:prstGeom prst="notchedRightArrow">
            <a:avLst/>
          </a:prstGeom>
          <a:solidFill>
            <a:srgbClr val="FF0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A0B97D-AFB1-5A45-BC08-54213135B5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722" y="5752575"/>
            <a:ext cx="4684674" cy="5847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ええ、お願いします。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91F5748-1B9A-F24D-80F7-F8F8F797D6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0302" y="5727862"/>
            <a:ext cx="5244918" cy="5847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ええ、そうし</a:t>
            </a:r>
            <a:r>
              <a:rPr lang="ja-JP" alt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ましょう</a:t>
            </a: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5530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7200" dirty="0">
                <a:solidFill>
                  <a:srgbClr val="FF0000"/>
                </a:solidFill>
                <a:latin typeface="Arial" panose="020B0604020202020204" pitchFamily="34" charset="0"/>
                <a:ea typeface="Kozuka Gothic Pro M" panose="020B0700000000000000" pitchFamily="34" charset="-128"/>
                <a:cs typeface="Arial" panose="020B0604020202020204" pitchFamily="34" charset="0"/>
              </a:rPr>
              <a:t>Ⅴ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ます</a:t>
            </a:r>
            <a:r>
              <a:rPr lang="ja-JP" altLang="en-US" sz="6000">
                <a:solidFill>
                  <a:srgbClr val="FF0000"/>
                </a:solidFill>
                <a:latin typeface="Kozuka Gothic Pro M" panose="020B0700000000000000" pitchFamily="34" charset="-128"/>
                <a:ea typeface="Kozuka Gothic Pro M" panose="020B0700000000000000" pitchFamily="34" charset="-128"/>
                <a:sym typeface="Wingdings 2" panose="05020102010507070707" pitchFamily="18" charset="2"/>
              </a:rPr>
              <a:t>　</a:t>
            </a:r>
            <a:r>
              <a:rPr lang="en-US" altLang="ja-JP" sz="7200" dirty="0">
                <a:solidFill>
                  <a:srgbClr val="FF0000"/>
                </a:solidFill>
                <a:latin typeface="Arial" panose="020B0604020202020204" pitchFamily="34" charset="0"/>
                <a:ea typeface="Kozuka Gothic Pro M" panose="020B0700000000000000" pitchFamily="34" charset="-128"/>
                <a:cs typeface="Arial" panose="020B0604020202020204" pitchFamily="34" charset="0"/>
              </a:rPr>
              <a:t>Ⅴ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ましょう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7" name="Striped Right Arrow 16">
            <a:extLst>
              <a:ext uri="{FF2B5EF4-FFF2-40B4-BE49-F238E27FC236}">
                <a16:creationId xmlns:a16="http://schemas.microsoft.com/office/drawing/2014/main" id="{06187319-2386-4843-B9D9-0C7BA7A10965}"/>
              </a:ext>
            </a:extLst>
          </p:cNvPr>
          <p:cNvSpPr/>
          <p:nvPr/>
        </p:nvSpPr>
        <p:spPr>
          <a:xfrm>
            <a:off x="4159889" y="3845793"/>
            <a:ext cx="990600" cy="718255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49577A5-606D-734D-8FFB-907C376130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78425">
            <a:off x="777068" y="4739416"/>
            <a:ext cx="1744811" cy="17526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841615E-83EA-D641-A275-377F9EE763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233855">
            <a:off x="998427" y="3025954"/>
            <a:ext cx="1628410" cy="11781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7" name="TextBox 9">
            <a:extLst>
              <a:ext uri="{FF2B5EF4-FFF2-40B4-BE49-F238E27FC236}">
                <a16:creationId xmlns:a16="http://schemas.microsoft.com/office/drawing/2014/main" id="{5D7B261E-1E53-B042-8F75-8BCF17B6C0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6419" y="3258878"/>
            <a:ext cx="6341837" cy="52322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今晩、一</a:t>
            </a:r>
            <a:r>
              <a:rPr lang="ja-JP" altLang="en-US" sz="2800" dirty="0">
                <a:latin typeface="Kozuka Mincho Pro EL" panose="02020200000000000000" pitchFamily="18" charset="-128"/>
                <a:ea typeface="Kozuka Mincho Pro EL" panose="02020200000000000000" pitchFamily="18" charset="-128"/>
                <a:cs typeface="Tahoma" panose="020B0604030504040204" pitchFamily="34" charset="0"/>
              </a:rPr>
              <a:t>緒</a:t>
            </a:r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に　テニスを　しませんか。</a:t>
            </a:r>
            <a:endParaRPr lang="en-US" sz="2800" dirty="0">
              <a:latin typeface="NtMotoyaKyotai" panose="02020200000000000000" pitchFamily="18" charset="-128"/>
              <a:ea typeface="NtMotoyaKyotai" panose="02020200000000000000" pitchFamily="18" charset="-128"/>
              <a:cs typeface="Tahoma" panose="020B0604030504040204" pitchFamily="34" charset="0"/>
            </a:endParaRPr>
          </a:p>
        </p:txBody>
      </p:sp>
      <p:sp>
        <p:nvSpPr>
          <p:cNvPr id="28" name="TextBox 3">
            <a:extLst>
              <a:ext uri="{FF2B5EF4-FFF2-40B4-BE49-F238E27FC236}">
                <a16:creationId xmlns:a16="http://schemas.microsoft.com/office/drawing/2014/main" id="{70772321-D576-434B-AD30-0127F548DB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0286" y="3041025"/>
            <a:ext cx="48006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16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こんばん　いっしょ</a:t>
            </a:r>
            <a:endParaRPr lang="en-US" sz="1600" dirty="0">
              <a:latin typeface="NtMotoyaKyotai" panose="02020200000000000000" pitchFamily="18" charset="-128"/>
              <a:ea typeface="NtMotoyaKyotai" panose="02020200000000000000" pitchFamily="18" charset="-128"/>
              <a:cs typeface="Tahoma" panose="020B060403050404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0EB907-1C86-9A46-A13D-6B6C8689F2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620" y="5000137"/>
            <a:ext cx="7425569" cy="52322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土曜日、一</a:t>
            </a:r>
            <a:r>
              <a:rPr lang="ja-JP" altLang="en-US" sz="2800" dirty="0">
                <a:latin typeface="Kozuka Mincho Pro EL" panose="02020200000000000000" pitchFamily="18" charset="-128"/>
                <a:ea typeface="Kozuka Mincho Pro EL" panose="02020200000000000000" pitchFamily="18" charset="-128"/>
                <a:cs typeface="Tahoma" panose="020B0604030504040204" pitchFamily="34" charset="0"/>
              </a:rPr>
              <a:t>緒</a:t>
            </a:r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に　カラオケに　行きませんか。</a:t>
            </a:r>
            <a:endParaRPr lang="en-US" sz="2800" dirty="0">
              <a:latin typeface="NtMotoyaKyotai" panose="02020200000000000000" pitchFamily="18" charset="-128"/>
              <a:ea typeface="NtMotoyaKyotai" panose="02020200000000000000" pitchFamily="18" charset="-128"/>
              <a:cs typeface="Tahoma" panose="020B0604030504040204" pitchFamily="34" charset="0"/>
            </a:endParaRPr>
          </a:p>
        </p:txBody>
      </p:sp>
      <p:sp>
        <p:nvSpPr>
          <p:cNvPr id="30" name="TextBox 3">
            <a:extLst>
              <a:ext uri="{FF2B5EF4-FFF2-40B4-BE49-F238E27FC236}">
                <a16:creationId xmlns:a16="http://schemas.microsoft.com/office/drawing/2014/main" id="{F1346E58-469F-D34D-9475-8E92EF87FD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5820" y="4830860"/>
            <a:ext cx="48006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16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どようび　　　いっしょ</a:t>
            </a:r>
            <a:endParaRPr lang="en-US" sz="1600" dirty="0">
              <a:latin typeface="NtMotoyaKyotai" panose="02020200000000000000" pitchFamily="18" charset="-128"/>
              <a:ea typeface="NtMotoyaKyotai" panose="02020200000000000000" pitchFamily="18" charset="-128"/>
              <a:cs typeface="Tahoma" panose="020B0604030504040204" pitchFamily="34" charset="0"/>
            </a:endParaRPr>
          </a:p>
        </p:txBody>
      </p:sp>
      <p:sp>
        <p:nvSpPr>
          <p:cNvPr id="31" name="TextBox 9">
            <a:extLst>
              <a:ext uri="{FF2B5EF4-FFF2-40B4-BE49-F238E27FC236}">
                <a16:creationId xmlns:a16="http://schemas.microsoft.com/office/drawing/2014/main" id="{6FCEDA11-E940-C445-80BE-21CCBC2E49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6220" y="3745164"/>
            <a:ext cx="2286000" cy="52322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いいですね。</a:t>
            </a:r>
            <a:endParaRPr lang="en-US" sz="2800" dirty="0">
              <a:latin typeface="NtMotoyaKyotai" panose="02020200000000000000" pitchFamily="18" charset="-128"/>
              <a:ea typeface="NtMotoyaKyotai" panose="02020200000000000000" pitchFamily="18" charset="-128"/>
              <a:cs typeface="Tahoma" panose="020B0604030504040204" pitchFamily="34" charset="0"/>
            </a:endParaRPr>
          </a:p>
        </p:txBody>
      </p:sp>
      <p:sp>
        <p:nvSpPr>
          <p:cNvPr id="32" name="TextBox 9">
            <a:extLst>
              <a:ext uri="{FF2B5EF4-FFF2-40B4-BE49-F238E27FC236}">
                <a16:creationId xmlns:a16="http://schemas.microsoft.com/office/drawing/2014/main" id="{16B8A1AA-AACF-9C48-ADF1-64A9CB47E6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6220" y="4273586"/>
            <a:ext cx="4038600" cy="52322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一</a:t>
            </a:r>
            <a:r>
              <a:rPr lang="ja-JP" altLang="en-US" sz="2800" dirty="0">
                <a:latin typeface="Kozuka Mincho Pro EL" panose="02020200000000000000" pitchFamily="18" charset="-128"/>
                <a:ea typeface="Kozuka Mincho Pro EL" panose="02020200000000000000" pitchFamily="18" charset="-128"/>
                <a:cs typeface="Tahoma" panose="020B0604030504040204" pitchFamily="34" charset="0"/>
              </a:rPr>
              <a:t>緒</a:t>
            </a:r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に　しましょう。</a:t>
            </a:r>
            <a:endParaRPr lang="en-US" sz="2800" dirty="0">
              <a:latin typeface="NtMotoyaKyotai" panose="02020200000000000000" pitchFamily="18" charset="-128"/>
              <a:ea typeface="NtMotoyaKyotai" panose="02020200000000000000" pitchFamily="18" charset="-128"/>
              <a:cs typeface="Tahoma" panose="020B0604030504040204" pitchFamily="34" charset="0"/>
            </a:endParaRPr>
          </a:p>
        </p:txBody>
      </p:sp>
      <p:sp>
        <p:nvSpPr>
          <p:cNvPr id="33" name="Striped Right Arrow 32">
            <a:extLst>
              <a:ext uri="{FF2B5EF4-FFF2-40B4-BE49-F238E27FC236}">
                <a16:creationId xmlns:a16="http://schemas.microsoft.com/office/drawing/2014/main" id="{D4CC9C76-EA74-284D-9AFB-85A044CC483F}"/>
              </a:ext>
            </a:extLst>
          </p:cNvPr>
          <p:cNvSpPr/>
          <p:nvPr/>
        </p:nvSpPr>
        <p:spPr>
          <a:xfrm>
            <a:off x="4187374" y="5670342"/>
            <a:ext cx="990600" cy="718255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9">
            <a:extLst>
              <a:ext uri="{FF2B5EF4-FFF2-40B4-BE49-F238E27FC236}">
                <a16:creationId xmlns:a16="http://schemas.microsoft.com/office/drawing/2014/main" id="{2807E2A9-B4DC-B94A-B150-86EA9FB10A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3705" y="5569713"/>
            <a:ext cx="2286000" cy="52322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いいですね。</a:t>
            </a:r>
            <a:endParaRPr lang="en-US" sz="2800" dirty="0">
              <a:latin typeface="NtMotoyaKyotai" panose="02020200000000000000" pitchFamily="18" charset="-128"/>
              <a:ea typeface="NtMotoyaKyotai" panose="02020200000000000000" pitchFamily="18" charset="-128"/>
              <a:cs typeface="Tahoma" panose="020B0604030504040204" pitchFamily="34" charset="0"/>
            </a:endParaRPr>
          </a:p>
        </p:txBody>
      </p:sp>
      <p:sp>
        <p:nvSpPr>
          <p:cNvPr id="35" name="TextBox 9">
            <a:extLst>
              <a:ext uri="{FF2B5EF4-FFF2-40B4-BE49-F238E27FC236}">
                <a16:creationId xmlns:a16="http://schemas.microsoft.com/office/drawing/2014/main" id="{E903E591-D347-A546-8A34-6B7934B3A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3705" y="6098135"/>
            <a:ext cx="4038600" cy="52322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一</a:t>
            </a:r>
            <a:r>
              <a:rPr lang="ja-JP" altLang="en-US" sz="2800" dirty="0">
                <a:latin typeface="Kozuka Mincho Pro EL" panose="02020200000000000000" pitchFamily="18" charset="-128"/>
                <a:ea typeface="Kozuka Mincho Pro EL" panose="02020200000000000000" pitchFamily="18" charset="-128"/>
                <a:cs typeface="Tahoma" panose="020B0604030504040204" pitchFamily="34" charset="0"/>
              </a:rPr>
              <a:t>緒</a:t>
            </a:r>
            <a:r>
              <a:rPr lang="ja-JP" altLang="en-US" sz="2800" dirty="0">
                <a:latin typeface="NtMotoyaKyotai" panose="02020200000000000000" pitchFamily="18" charset="-128"/>
                <a:ea typeface="NtMotoyaKyotai" panose="02020200000000000000" pitchFamily="18" charset="-128"/>
                <a:cs typeface="Tahoma" panose="020B0604030504040204" pitchFamily="34" charset="0"/>
              </a:rPr>
              <a:t>に　行きましょう。</a:t>
            </a:r>
            <a:endParaRPr lang="en-US" sz="2800" dirty="0">
              <a:latin typeface="NtMotoyaKyotai" panose="02020200000000000000" pitchFamily="18" charset="-128"/>
              <a:ea typeface="NtMotoyaKyotai" panose="02020200000000000000" pitchFamily="18" charset="-128"/>
              <a:cs typeface="Tahoma" panose="020B0604030504040204" pitchFamily="34" charset="0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6225455-47CE-DB48-AA0D-016AE87A788C}"/>
              </a:ext>
            </a:extLst>
          </p:cNvPr>
          <p:cNvSpPr/>
          <p:nvPr/>
        </p:nvSpPr>
        <p:spPr>
          <a:xfrm>
            <a:off x="6884020" y="4268384"/>
            <a:ext cx="2057400" cy="5284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2D12E05-2767-784D-9B38-7B7A2D5B6E1E}"/>
              </a:ext>
            </a:extLst>
          </p:cNvPr>
          <p:cNvSpPr/>
          <p:nvPr/>
        </p:nvSpPr>
        <p:spPr>
          <a:xfrm>
            <a:off x="6891576" y="6095534"/>
            <a:ext cx="2430843" cy="5284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2F9440F5-2DF6-2E44-9A83-6E1104C9EF8B}"/>
              </a:ext>
            </a:extLst>
          </p:cNvPr>
          <p:cNvSpPr/>
          <p:nvPr/>
        </p:nvSpPr>
        <p:spPr>
          <a:xfrm>
            <a:off x="3725641" y="1828795"/>
            <a:ext cx="4459354" cy="742950"/>
          </a:xfrm>
          <a:prstGeom prst="roundRect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CÁCH DIỄN ĐẠT</a:t>
            </a:r>
          </a:p>
          <a:p>
            <a:pPr algn="ctr"/>
            <a:r>
              <a:rPr lang="en-US" sz="3200" dirty="0">
                <a:solidFill>
                  <a:srgbClr val="FF0000"/>
                </a:solidFill>
              </a:rPr>
              <a:t>“HÔ HÀO, KÊU GỌI”</a:t>
            </a:r>
          </a:p>
        </p:txBody>
      </p:sp>
    </p:spTree>
    <p:extLst>
      <p:ext uri="{BB962C8B-B14F-4D97-AF65-F5344CB8AC3E}">
        <p14:creationId xmlns:p14="http://schemas.microsoft.com/office/powerpoint/2010/main" val="4218157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7" grpId="0" animBg="1"/>
      <p:bldP spid="28" grpId="0"/>
      <p:bldP spid="29" grpId="0" animBg="1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ja-JP" sz="7200" dirty="0">
                <a:solidFill>
                  <a:srgbClr val="FF0000"/>
                </a:solidFill>
                <a:latin typeface="Arial" panose="020B0604020202020204" pitchFamily="34" charset="0"/>
                <a:ea typeface="Kozuka Gothic Pro M" panose="020B0700000000000000" pitchFamily="34" charset="-128"/>
                <a:cs typeface="Arial" panose="020B0604020202020204" pitchFamily="34" charset="0"/>
              </a:rPr>
              <a:t>Ⅴ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ましょう</a:t>
            </a:r>
            <a:endParaRPr lang="vi-VN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8237582-825D-C24E-9252-E39DCD9B988C}"/>
              </a:ext>
            </a:extLst>
          </p:cNvPr>
          <p:cNvSpPr txBox="1">
            <a:spLocks/>
          </p:cNvSpPr>
          <p:nvPr/>
        </p:nvSpPr>
        <p:spPr>
          <a:xfrm>
            <a:off x="75554" y="1546639"/>
            <a:ext cx="6990570" cy="3772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A</a:t>
            </a:r>
            <a:r>
              <a:rPr lang="vi-VN" dirty="0">
                <a:ea typeface="Yu Mincho" panose="02020400000000000000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今日はいい天気ですね。どこかへ行きませんか。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B</a:t>
            </a:r>
            <a:r>
              <a:rPr lang="vi-VN" dirty="0">
                <a:ea typeface="Yu Mincho" panose="02020400000000000000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いいですね。</a:t>
            </a:r>
            <a:r>
              <a:rPr lang="ja-JP" altLang="en-US" b="1" u="sng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どこへ行きましょうか</a:t>
            </a:r>
            <a:r>
              <a:rPr lang="ja-JP" altLang="en-US" b="1" u="sng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A</a:t>
            </a:r>
            <a:r>
              <a:rPr lang="vi-VN" dirty="0">
                <a:ea typeface="Yu Mincho" panose="02020400000000000000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お台場はどうですか。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B</a:t>
            </a:r>
            <a:r>
              <a:rPr lang="vi-VN" dirty="0">
                <a:ea typeface="Yu Mincho" panose="02020400000000000000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いいですね。そうしましょう。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AFD1AF7-667D-E641-BB0C-9E609FEF73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743199"/>
            <a:ext cx="5791200" cy="3954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98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ja-JP" sz="7200" dirty="0">
                <a:solidFill>
                  <a:srgbClr val="FF0000"/>
                </a:solidFill>
                <a:latin typeface="Arial" panose="020B0604020202020204" pitchFamily="34" charset="0"/>
                <a:ea typeface="Kozuka Gothic Pro M" panose="020B0700000000000000" pitchFamily="34" charset="-128"/>
                <a:cs typeface="Arial" panose="020B0604020202020204" pitchFamily="34" charset="0"/>
              </a:rPr>
              <a:t>Ⅴ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ましょう</a:t>
            </a:r>
            <a:endParaRPr lang="vi-VN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7EF336-8189-C540-835D-8ADDC204EDFA}"/>
              </a:ext>
            </a:extLst>
          </p:cNvPr>
          <p:cNvSpPr txBox="1">
            <a:spLocks/>
          </p:cNvSpPr>
          <p:nvPr/>
        </p:nvSpPr>
        <p:spPr>
          <a:xfrm>
            <a:off x="537117" y="1855904"/>
            <a:ext cx="5707566" cy="2924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A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日曜日、一緒に食事をしませんか。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B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いいですね</a:t>
            </a: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r>
              <a:rPr lang="ja-JP" altLang="en-US" b="1" u="sng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何を食べましょうか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A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タイ料理はどうですか</a:t>
            </a: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B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いいですね。そうしましょう。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57BFD9-5C6C-4F46-8445-DE99339FE2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5172" y="1825625"/>
            <a:ext cx="4573859" cy="425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032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ja-JP" sz="7200" dirty="0">
                <a:solidFill>
                  <a:srgbClr val="FF0000"/>
                </a:solidFill>
                <a:latin typeface="Arial" panose="020B0604020202020204" pitchFamily="34" charset="0"/>
                <a:ea typeface="Kozuka Gothic Pro M" panose="020B0700000000000000" pitchFamily="34" charset="-128"/>
                <a:cs typeface="Arial" panose="020B0604020202020204" pitchFamily="34" charset="0"/>
              </a:rPr>
              <a:t>Ⅴ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Arial" panose="020B0604020202020204" pitchFamily="34" charset="0"/>
              </a:rPr>
              <a:t>ましょう</a:t>
            </a:r>
            <a:endParaRPr lang="vi-VN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6BEC85D-5C46-BD42-BC89-6F64D0F508E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A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パクさん、テストの前に一緒に勉強しませんか。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B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はい</a:t>
            </a: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r>
              <a:rPr lang="ja-JP" altLang="en-US" b="1" u="sng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どこで勉強しましょうか。</a:t>
            </a:r>
            <a:endParaRPr lang="en-US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A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さくら図書館は　どうですか</a:t>
            </a:r>
            <a:r>
              <a:rPr lang="ja-JP" altLang="en-US">
                <a:latin typeface="MS PMincho" panose="02020600040205080304" pitchFamily="18" charset="-128"/>
                <a:ea typeface="MS PMincho" panose="02020600040205080304" pitchFamily="18" charset="-128"/>
              </a:rPr>
              <a:t>。</a:t>
            </a: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vi-VN" b="1" dirty="0">
                <a:solidFill>
                  <a:srgbClr val="FF0000"/>
                </a:solidFill>
                <a:ea typeface="MS PMincho" panose="02020600040205080304" pitchFamily="18" charset="-128"/>
              </a:rPr>
              <a:t>B</a:t>
            </a:r>
            <a:r>
              <a:rPr lang="vi-VN" dirty="0">
                <a:ea typeface="MS PMincho" panose="02020600040205080304" pitchFamily="18" charset="-128"/>
              </a:rPr>
              <a:t>: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いいですね。そうしましょう。</a:t>
            </a:r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F98BA-DA49-AA4D-AE02-2F781CBFE6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549023"/>
            <a:ext cx="5568177" cy="384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396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961</Words>
  <Application>Microsoft Macintosh PowerPoint</Application>
  <PresentationFormat>Widescreen</PresentationFormat>
  <Paragraphs>134</Paragraphs>
  <Slides>19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3" baseType="lpstr">
      <vt:lpstr>Kozuka Gothic Pro M</vt:lpstr>
      <vt:lpstr>Kozuka Mincho Pro EL</vt:lpstr>
      <vt:lpstr>mikachan-P</vt:lpstr>
      <vt:lpstr>mikachan-PB</vt:lpstr>
      <vt:lpstr>MS PMincho</vt:lpstr>
      <vt:lpstr>NtMotoyaKyotai</vt:lpstr>
      <vt:lpstr>游明朝</vt:lpstr>
      <vt:lpstr>游明朝</vt:lpstr>
      <vt:lpstr>Arial</vt:lpstr>
      <vt:lpstr>Calibri</vt:lpstr>
      <vt:lpstr>Calibri Light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26</cp:revision>
  <dcterms:created xsi:type="dcterms:W3CDTF">2021-07-28T12:49:56Z</dcterms:created>
  <dcterms:modified xsi:type="dcterms:W3CDTF">2021-07-30T15:43:00Z</dcterms:modified>
</cp:coreProperties>
</file>

<file path=docProps/thumbnail.jpeg>
</file>